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8" r:id="rId2"/>
    <p:sldId id="259" r:id="rId3"/>
    <p:sldId id="260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h6b965f6ccc543613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h6b965f6ccc543613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6b965f6ccc543613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h6b965f6ccc543613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h6b965f6ccc543613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h6b965f6ccc543613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linkedin.com/in/parasadlakha/?isSelfProfile=true" TargetMode="External"/><Relationship Id="rId4" Type="http://schemas.openxmlformats.org/officeDocument/2006/relationships/hyperlink" Target="https://www.linkedin.com/in/harshita-adlakha-48981235b/?isSelfProfile=true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hyperlink" Target="https://drive.google.com/file/d/1wq2pN7yee1tdY1iSsQFbBKWGquCcIYFc/view?usp=sharing" TargetMode="External"/><Relationship Id="rId5" Type="http://schemas.openxmlformats.org/officeDocument/2006/relationships/hyperlink" Target="https://github.com/HarshitaAdlakha/linecheck.git" TargetMode="External"/><Relationship Id="rId6" Type="http://schemas.openxmlformats.org/officeDocument/2006/relationships/hyperlink" Target="https://www.linkedin.com/feed/update/urn:li:activity:7519509933067747328/" TargetMode="External"/><Relationship Id="rId7" Type="http://schemas.openxmlformats.org/officeDocument/2006/relationships/hyperlink" Target="https://harshitaadlakha.github.io/linecheck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0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411480" y="274320"/>
            <a:ext cx="8321040" cy="50292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ECEEF2"/>
                </a:solidFill>
                <a:latin typeface="Arial"/>
              </a:rPr>
              <a:t>LineCheck</a:t>
            </a:r>
            <a:r>
              <a:rPr sz="2200" b="0">
                <a:solidFill>
                  <a:srgbClr val="6B7280"/>
                </a:solidFill>
                <a:latin typeface="Arial"/>
              </a:rPr>
              <a:t>  /  </a:t>
            </a:r>
            <a:r>
              <a:rPr sz="2200" b="0">
                <a:solidFill>
                  <a:srgbClr val="A4ABB8"/>
                </a:solidFill>
                <a:latin typeface="Arial"/>
              </a:rPr>
              <a:t>Who we are</a:t>
            </a:r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411480" y="960120"/>
            <a:ext cx="56692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ECEEF2"/>
                </a:solidFill>
                <a:latin typeface="Arial"/>
              </a:rPr>
              <a:t>An AI inspector aircraft technicians call on FaceTime.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11480" y="1783080"/>
            <a:ext cx="5669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A4ABB8"/>
                </a:solidFill>
                <a:latin typeface="Arial"/>
              </a:rPr>
              <a:t>It sees the part, cites the FAA manual, checks history and directives, and drafts the work order. The certificated mechanic signs.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11480" y="2514600"/>
            <a:ext cx="4069080" cy="1508760"/>
          </a:xfrm>
          <a:prstGeom prst="roundRect">
            <a:avLst>
              <a:gd name="adj" fmla="val 6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589788" y="2571750"/>
            <a:ext cx="3657600" cy="13696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 dirty="0">
                <a:solidFill>
                  <a:srgbClr val="6B7280"/>
                </a:solidFill>
                <a:latin typeface="Consolas"/>
              </a:rPr>
              <a:t>TEAM MEMBER</a:t>
            </a:r>
          </a:p>
          <a:p>
            <a:pPr algn="l">
              <a:spcAft>
                <a:spcPts val="300"/>
              </a:spcAft>
            </a:pPr>
            <a:r>
              <a:rPr sz="1800" b="1" dirty="0">
                <a:solidFill>
                  <a:srgbClr val="ECEEF2"/>
                </a:solidFill>
                <a:latin typeface="Arial"/>
              </a:rPr>
              <a:t>Paras Adlakha</a:t>
            </a:r>
          </a:p>
          <a:p>
            <a:pPr algn="l">
              <a:spcAft>
                <a:spcPts val="300"/>
              </a:spcAft>
            </a:pPr>
            <a:r>
              <a:rPr sz="1100" b="0" dirty="0">
                <a:solidFill>
                  <a:srgbClr val="FF6B35"/>
                </a:solidFill>
                <a:latin typeface="Arial"/>
              </a:rPr>
              <a:t>[</a:t>
            </a:r>
            <a:r>
              <a:rPr lang="en-US" sz="1100" dirty="0">
                <a:solidFill>
                  <a:srgbClr val="FF6B35"/>
                </a:solidFill>
              </a:rPr>
              <a:t>Cornell University</a:t>
            </a:r>
            <a:r>
              <a:rPr sz="1100" b="0" dirty="0">
                <a:solidFill>
                  <a:srgbClr val="FF6B35"/>
                </a:solidFill>
                <a:latin typeface="Arial"/>
              </a:rPr>
              <a:t>]</a:t>
            </a:r>
          </a:p>
          <a:p>
            <a:pPr algn="l">
              <a:spcAft>
                <a:spcPts val="300"/>
              </a:spcAft>
            </a:pPr>
            <a:r>
              <a:rPr sz="1100" b="0" dirty="0">
                <a:solidFill>
                  <a:srgbClr val="A4ABB8"/>
                </a:solidFill>
                <a:latin typeface="Arial"/>
              </a:rPr>
              <a:t>Aerospace, electronics, systems engineering</a:t>
            </a:r>
          </a:p>
          <a:p>
            <a:pPr algn="l">
              <a:spcAft>
                <a:spcPts val="300"/>
              </a:spcAft>
            </a:pPr>
            <a:r>
              <a:rPr sz="1000" b="0" dirty="0">
                <a:solidFill>
                  <a:srgbClr val="6B7280"/>
                </a:solidFill>
                <a:latin typeface="Consolas"/>
              </a:rPr>
              <a:t>Agent, vision and data pipeline</a:t>
            </a:r>
            <a:endParaRPr lang="en-US" sz="1000" b="0" dirty="0">
              <a:solidFill>
                <a:srgbClr val="6B7280"/>
              </a:solidFill>
              <a:latin typeface="Consolas"/>
            </a:endParaRPr>
          </a:p>
          <a:p>
            <a:pPr>
              <a:spcAft>
                <a:spcPts val="300"/>
              </a:spcAft>
            </a:pPr>
            <a:r>
              <a:rPr lang="en-US" sz="800" dirty="0">
                <a:solidFill>
                  <a:srgbClr val="6B7280"/>
                </a:solidFill>
                <a:latin typeface="Consolas"/>
                <a:hlinkClick r:id="rId3"/>
              </a:rPr>
              <a:t>https://www.linkedin.com/in/parasadlakha/?isSelfProfile=true</a:t>
            </a:r>
            <a:endParaRPr lang="en-US" sz="800" dirty="0">
              <a:solidFill>
                <a:srgbClr val="6B7280"/>
              </a:solidFill>
              <a:latin typeface="Consolas"/>
            </a:endParaRPr>
          </a:p>
          <a:p>
            <a:pPr>
              <a:spcAft>
                <a:spcPts val="300"/>
              </a:spcAft>
            </a:pPr>
            <a:endParaRPr sz="800" b="0" dirty="0">
              <a:solidFill>
                <a:srgbClr val="6B7280"/>
              </a:solidFill>
              <a:latin typeface="Consolas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4636008" y="2514600"/>
            <a:ext cx="4069080" cy="1508760"/>
          </a:xfrm>
          <a:prstGeom prst="roundRect">
            <a:avLst>
              <a:gd name="adj" fmla="val 6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4787170" y="2606025"/>
            <a:ext cx="3657600" cy="1531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 dirty="0">
                <a:solidFill>
                  <a:srgbClr val="6B7280"/>
                </a:solidFill>
                <a:latin typeface="Consolas"/>
              </a:rPr>
              <a:t>TEAM MEMBER</a:t>
            </a:r>
          </a:p>
          <a:p>
            <a:pPr algn="l">
              <a:spcAft>
                <a:spcPts val="300"/>
              </a:spcAft>
            </a:pPr>
            <a:r>
              <a:rPr sz="1800" b="1" dirty="0">
                <a:solidFill>
                  <a:srgbClr val="ECEEF2"/>
                </a:solidFill>
                <a:latin typeface="Arial"/>
              </a:rPr>
              <a:t>Harshita Adlakha</a:t>
            </a:r>
          </a:p>
          <a:p>
            <a:pPr algn="l">
              <a:spcAft>
                <a:spcPts val="300"/>
              </a:spcAft>
            </a:pPr>
            <a:r>
              <a:rPr sz="1100" b="0" dirty="0">
                <a:solidFill>
                  <a:srgbClr val="FF6B35"/>
                </a:solidFill>
                <a:latin typeface="Arial"/>
              </a:rPr>
              <a:t>[</a:t>
            </a:r>
            <a:r>
              <a:rPr lang="en-US" sz="1100" b="0" dirty="0">
                <a:solidFill>
                  <a:srgbClr val="FF6B35"/>
                </a:solidFill>
                <a:latin typeface="Arial"/>
              </a:rPr>
              <a:t>Blue Marble Space</a:t>
            </a:r>
            <a:r>
              <a:rPr sz="1100" b="0" dirty="0">
                <a:solidFill>
                  <a:srgbClr val="FF6B35"/>
                </a:solidFill>
                <a:latin typeface="Arial"/>
              </a:rPr>
              <a:t>]</a:t>
            </a:r>
          </a:p>
          <a:p>
            <a:pPr algn="l">
              <a:spcAft>
                <a:spcPts val="300"/>
              </a:spcAft>
            </a:pPr>
            <a:r>
              <a:rPr sz="1100" b="0" dirty="0">
                <a:solidFill>
                  <a:srgbClr val="A4ABB8"/>
                </a:solidFill>
                <a:latin typeface="Arial"/>
              </a:rPr>
              <a:t>System dynamics, socio-technical systems</a:t>
            </a:r>
          </a:p>
          <a:p>
            <a:pPr algn="l">
              <a:spcAft>
                <a:spcPts val="300"/>
              </a:spcAft>
            </a:pPr>
            <a:r>
              <a:rPr sz="1000" b="0" dirty="0">
                <a:solidFill>
                  <a:srgbClr val="6B7280"/>
                </a:solidFill>
                <a:latin typeface="Consolas"/>
              </a:rPr>
              <a:t>Research, human factors and product</a:t>
            </a:r>
            <a:endParaRPr lang="en-US" sz="1000" b="0" dirty="0">
              <a:solidFill>
                <a:srgbClr val="6B7280"/>
              </a:solidFill>
              <a:latin typeface="Consolas"/>
            </a:endParaRPr>
          </a:p>
          <a:p>
            <a:pPr>
              <a:spcAft>
                <a:spcPts val="300"/>
              </a:spcAft>
            </a:pPr>
            <a:r>
              <a:rPr lang="en-US" sz="700" dirty="0">
                <a:solidFill>
                  <a:srgbClr val="6B7280"/>
                </a:solidFill>
                <a:latin typeface="Consolas"/>
                <a:hlinkClick r:id="rId4"/>
              </a:rPr>
              <a:t>https://www.linkedin.com/in/harshita-adlakha-48981235b/?isSelfProfile=true</a:t>
            </a:r>
            <a:endParaRPr lang="en-US" sz="700" dirty="0">
              <a:solidFill>
                <a:srgbClr val="6B7280"/>
              </a:solidFill>
              <a:latin typeface="Consolas"/>
            </a:endParaRPr>
          </a:p>
          <a:p>
            <a:pPr>
              <a:spcAft>
                <a:spcPts val="300"/>
              </a:spcAft>
            </a:pPr>
            <a:endParaRPr lang="en-US" sz="700" dirty="0">
              <a:solidFill>
                <a:srgbClr val="6B7280"/>
              </a:solidFill>
              <a:latin typeface="Consolas"/>
            </a:endParaRPr>
          </a:p>
          <a:p>
            <a:pPr algn="l">
              <a:spcAft>
                <a:spcPts val="300"/>
              </a:spcAft>
            </a:pPr>
            <a:endParaRPr sz="1000" b="0" dirty="0">
              <a:solidFill>
                <a:srgbClr val="6B7280"/>
              </a:solidFill>
              <a:latin typeface="Consolas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11480" y="4343400"/>
            <a:ext cx="8321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 dirty="0">
                <a:solidFill>
                  <a:srgbClr val="6B7280"/>
                </a:solidFill>
                <a:latin typeface="Consolas"/>
              </a:rPr>
              <a:t>TRACK</a:t>
            </a:r>
            <a:r>
              <a:rPr sz="1000" b="0" dirty="0">
                <a:solidFill>
                  <a:srgbClr val="A4ABB8"/>
                </a:solidFill>
                <a:latin typeface="Arial"/>
              </a:rPr>
              <a:t>   Multi-Modal Agents      </a:t>
            </a:r>
            <a:r>
              <a:rPr sz="800" b="0" dirty="0">
                <a:solidFill>
                  <a:srgbClr val="6B7280"/>
                </a:solidFill>
                <a:latin typeface="Consolas"/>
              </a:rPr>
              <a:t>BUILT WITH</a:t>
            </a:r>
            <a:r>
              <a:rPr sz="1000" b="0" dirty="0">
                <a:solidFill>
                  <a:srgbClr val="A4ABB8"/>
                </a:solidFill>
                <a:latin typeface="Arial"/>
              </a:rPr>
              <a:t>   Chert FaceTime  ·  </a:t>
            </a:r>
            <a:r>
              <a:rPr sz="1000" b="0" dirty="0" err="1">
                <a:solidFill>
                  <a:srgbClr val="A4ABB8"/>
                </a:solidFill>
                <a:latin typeface="Arial"/>
              </a:rPr>
              <a:t>LiveKit</a:t>
            </a:r>
            <a:r>
              <a:rPr sz="1000" b="0" dirty="0">
                <a:solidFill>
                  <a:srgbClr val="A4ABB8"/>
                </a:solidFill>
                <a:latin typeface="Arial"/>
              </a:rPr>
              <a:t>  ·  OpenAI Realtime + vision  ·  </a:t>
            </a:r>
            <a:r>
              <a:rPr sz="1000" b="0" dirty="0" err="1">
                <a:solidFill>
                  <a:srgbClr val="A4ABB8"/>
                </a:solidFill>
                <a:latin typeface="Arial"/>
              </a:rPr>
              <a:t>Keenable</a:t>
            </a:r>
            <a:endParaRPr sz="1000" b="0" dirty="0">
              <a:solidFill>
                <a:srgbClr val="A4ABB8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0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411480" y="274320"/>
            <a:ext cx="8321040" cy="50292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ECEEF2"/>
                </a:solidFill>
                <a:latin typeface="Arial"/>
              </a:rPr>
              <a:t>LineCheck</a:t>
            </a:r>
            <a:r>
              <a:rPr sz="2200" b="0">
                <a:solidFill>
                  <a:srgbClr val="6B7280"/>
                </a:solidFill>
                <a:latin typeface="Arial"/>
              </a:rPr>
              <a:t>  /  </a:t>
            </a:r>
            <a:r>
              <a:rPr sz="2200" b="0">
                <a:solidFill>
                  <a:srgbClr val="A4ABB8"/>
                </a:solidFill>
                <a:latin typeface="Arial"/>
              </a:rPr>
              <a:t>What we are solving</a:t>
            </a:r>
            <a:endParaRPr/>
          </a:p>
        </p:txBody>
      </p:sp>
      <p:sp>
        <p:nvSpPr>
          <p:cNvPr id="73" name="Rounded Rectangle 72"/>
          <p:cNvSpPr/>
          <p:nvPr/>
        </p:nvSpPr>
        <p:spPr>
          <a:xfrm>
            <a:off x="411480" y="914400"/>
            <a:ext cx="3794760" cy="1188720"/>
          </a:xfrm>
          <a:prstGeom prst="roundRect">
            <a:avLst>
              <a:gd name="adj" fmla="val 6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594360" y="1024128"/>
            <a:ext cx="342900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800" b="0">
                <a:solidFill>
                  <a:srgbClr val="6B7280"/>
                </a:solidFill>
                <a:latin typeface="Consolas"/>
              </a:rPr>
              <a:t>PROBLEM</a:t>
            </a:r>
          </a:p>
          <a:p>
            <a:pPr algn="l">
              <a:spcAft>
                <a:spcPts val="200"/>
              </a:spcAft>
            </a:pPr>
            <a:r>
              <a:rPr sz="2200" b="1">
                <a:solidFill>
                  <a:srgbClr val="FF6B35"/>
                </a:solidFill>
                <a:latin typeface="Arial"/>
              </a:rPr>
              <a:t>43,000 to 47,000</a:t>
            </a: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A4ABB8"/>
                </a:solidFill>
                <a:latin typeface="Arial"/>
              </a:rPr>
              <a:t>aircraft technician shortfall projected by 2027 (Oliver Wyman). Less experience on every shift.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411480" y="2212848"/>
            <a:ext cx="3794760" cy="868680"/>
          </a:xfrm>
          <a:prstGeom prst="roundRect">
            <a:avLst>
              <a:gd name="adj" fmla="val 6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594360" y="2313432"/>
            <a:ext cx="34290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800" b="1">
                <a:solidFill>
                  <a:srgbClr val="ECEEF2"/>
                </a:solidFill>
                <a:latin typeface="Arial"/>
              </a:rPr>
              <a:t>96%</a:t>
            </a:r>
            <a:r>
              <a:rPr sz="1000" b="0">
                <a:solidFill>
                  <a:srgbClr val="A4ABB8"/>
                </a:solidFill>
                <a:latin typeface="Arial"/>
              </a:rPr>
              <a:t>  of 619 maintenance safety occurrences involved technician actions; memory lapses tracked fatigue.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rgbClr val="6B7280"/>
                </a:solidFill>
                <a:latin typeface="Consolas"/>
              </a:rPr>
              <a:t>Hobbs &amp; Williamson, Human Factors, 2003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11480" y="3310128"/>
            <a:ext cx="37947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B7280"/>
                </a:solidFill>
                <a:latin typeface="Consolas"/>
              </a:rPr>
              <a:t>SOLUTION: ONE CALL, SEVEN STEPS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411480" y="3566160"/>
            <a:ext cx="495082" cy="384048"/>
          </a:xfrm>
          <a:prstGeom prst="roundRect">
            <a:avLst>
              <a:gd name="adj" fmla="val 18000"/>
            </a:avLst>
          </a:prstGeom>
          <a:solidFill>
            <a:srgbClr val="14161B"/>
          </a:solidFill>
          <a:ln w="9525">
            <a:solidFill>
              <a:srgbClr val="FF6B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700">
                <a:solidFill>
                  <a:srgbClr val="ECEEF2"/>
                </a:solidFill>
                <a:latin typeface="Consolas"/>
              </a:rPr>
              <a:t>FaceTime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961426" y="3566160"/>
            <a:ext cx="495082" cy="384048"/>
          </a:xfrm>
          <a:prstGeom prst="roundRect">
            <a:avLst>
              <a:gd name="adj" fmla="val 18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700">
                <a:solidFill>
                  <a:srgbClr val="ECEEF2"/>
                </a:solidFill>
                <a:latin typeface="Consolas"/>
              </a:rPr>
              <a:t>Photo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1511372" y="3566160"/>
            <a:ext cx="495082" cy="384048"/>
          </a:xfrm>
          <a:prstGeom prst="roundRect">
            <a:avLst>
              <a:gd name="adj" fmla="val 18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700">
                <a:solidFill>
                  <a:srgbClr val="ECEEF2"/>
                </a:solidFill>
                <a:latin typeface="Consolas"/>
              </a:rPr>
              <a:t>Inspect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2061318" y="3566160"/>
            <a:ext cx="495082" cy="384048"/>
          </a:xfrm>
          <a:prstGeom prst="roundRect">
            <a:avLst>
              <a:gd name="adj" fmla="val 18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700">
                <a:solidFill>
                  <a:srgbClr val="ECEEF2"/>
                </a:solidFill>
                <a:latin typeface="Consolas"/>
              </a:rPr>
              <a:t>Manual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2611264" y="3566160"/>
            <a:ext cx="495082" cy="384048"/>
          </a:xfrm>
          <a:prstGeom prst="roundRect">
            <a:avLst>
              <a:gd name="adj" fmla="val 18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700">
                <a:solidFill>
                  <a:srgbClr val="ECEEF2"/>
                </a:solidFill>
                <a:latin typeface="Consolas"/>
              </a:rPr>
              <a:t>History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3161210" y="3566160"/>
            <a:ext cx="495082" cy="384048"/>
          </a:xfrm>
          <a:prstGeom prst="roundRect">
            <a:avLst>
              <a:gd name="adj" fmla="val 18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700">
                <a:solidFill>
                  <a:srgbClr val="ECEEF2"/>
                </a:solidFill>
                <a:latin typeface="Consolas"/>
              </a:rPr>
              <a:t>ADs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3711156" y="3566160"/>
            <a:ext cx="495082" cy="384048"/>
          </a:xfrm>
          <a:prstGeom prst="roundRect">
            <a:avLst>
              <a:gd name="adj" fmla="val 18000"/>
            </a:avLst>
          </a:prstGeom>
          <a:solidFill>
            <a:srgbClr val="14161B"/>
          </a:solidFill>
          <a:ln w="9525">
            <a:solidFill>
              <a:srgbClr val="FF6B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700">
                <a:solidFill>
                  <a:srgbClr val="ECEEF2"/>
                </a:solidFill>
                <a:latin typeface="Consolas"/>
              </a:rPr>
              <a:t>Sign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11480" y="4069080"/>
            <a:ext cx="3794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B7280"/>
                </a:solidFill>
                <a:latin typeface="Consolas"/>
              </a:rPr>
              <a:t>MODALITIES</a:t>
            </a:r>
            <a:r>
              <a:rPr sz="900" b="0">
                <a:solidFill>
                  <a:srgbClr val="A4ABB8"/>
                </a:solidFill>
                <a:latin typeface="Arial"/>
              </a:rPr>
              <a:t>   voice  ·  camera  ·  PDF manual  ·  web search  ·  structured record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4352544" y="877824"/>
            <a:ext cx="4416552" cy="2787777"/>
          </a:xfrm>
          <a:prstGeom prst="roundRect">
            <a:avLst>
              <a:gd name="adj" fmla="val 3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7" name="Picture 86" descr="board-screensh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914400"/>
            <a:ext cx="4343400" cy="2714625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4389120" y="3738753"/>
            <a:ext cx="4343400" cy="11618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300"/>
              </a:spcAft>
            </a:pPr>
            <a:r>
              <a:rPr sz="800" b="0" dirty="0" err="1">
                <a:solidFill>
                  <a:srgbClr val="6B7280"/>
                </a:solidFill>
                <a:latin typeface="Consolas"/>
              </a:rPr>
              <a:t>DEMO</a:t>
            </a:r>
            <a:r>
              <a:rPr lang="en-US" sz="900" dirty="0" err="1">
                <a:solidFill>
                  <a:srgbClr val="FF6B35"/>
                </a:solidFill>
              </a:rPr>
              <a:t>:</a:t>
            </a:r>
            <a:r>
              <a:rPr lang="en-US" sz="900" dirty="0" err="1">
                <a:solidFill>
                  <a:srgbClr val="FF6B35"/>
                </a:solidFill>
                <a:hlinkClick r:id="rId4"/>
              </a:rPr>
              <a:t>https</a:t>
            </a:r>
            <a:r>
              <a:rPr lang="en-US" sz="900" dirty="0">
                <a:solidFill>
                  <a:srgbClr val="FF6B35"/>
                </a:solidFill>
                <a:hlinkClick r:id="rId4"/>
              </a:rPr>
              <a:t>://drive.google.com/file/d/1wq2pN7yee1tdY1iSsQFbBKWGquCcIYFc/</a:t>
            </a:r>
            <a:r>
              <a:rPr lang="en-US" sz="900" dirty="0" err="1">
                <a:solidFill>
                  <a:srgbClr val="FF6B35"/>
                </a:solidFill>
                <a:hlinkClick r:id="rId4"/>
              </a:rPr>
              <a:t>view?usp</a:t>
            </a:r>
            <a:r>
              <a:rPr lang="en-US" sz="900" dirty="0">
                <a:solidFill>
                  <a:srgbClr val="FF6B35"/>
                </a:solidFill>
                <a:hlinkClick r:id="rId4"/>
              </a:rPr>
              <a:t>=sharing</a:t>
            </a:r>
            <a:endParaRPr lang="en-US" sz="900" dirty="0">
              <a:solidFill>
                <a:srgbClr val="FF6B35"/>
              </a:solidFill>
            </a:endParaRPr>
          </a:p>
          <a:p>
            <a:pPr algn="l">
              <a:spcAft>
                <a:spcPts val="300"/>
              </a:spcAft>
            </a:pPr>
            <a:r>
              <a:rPr sz="800" b="0" dirty="0">
                <a:solidFill>
                  <a:srgbClr val="6B7280"/>
                </a:solidFill>
                <a:latin typeface="Consolas"/>
              </a:rPr>
              <a:t>REPO</a:t>
            </a:r>
            <a:r>
              <a:rPr sz="900" b="0" dirty="0">
                <a:solidFill>
                  <a:srgbClr val="A4ABB8"/>
                </a:solidFill>
                <a:latin typeface="Consolas"/>
              </a:rPr>
              <a:t>   </a:t>
            </a:r>
            <a:r>
              <a:rPr lang="en-US" sz="900" dirty="0">
                <a:solidFill>
                  <a:srgbClr val="A4ABB8"/>
                </a:solidFill>
                <a:latin typeface="Consolas"/>
                <a:hlinkClick r:id="rId5"/>
              </a:rPr>
              <a:t>https://github.com/HarshitaAdlakha/linecheck.git</a:t>
            </a:r>
            <a:endParaRPr lang="en-US" sz="900" dirty="0">
              <a:solidFill>
                <a:srgbClr val="A4ABB8"/>
              </a:solidFill>
              <a:latin typeface="Consolas"/>
            </a:endParaRPr>
          </a:p>
          <a:p>
            <a:pPr>
              <a:spcAft>
                <a:spcPts val="300"/>
              </a:spcAft>
            </a:pPr>
            <a:r>
              <a:rPr sz="800" b="0" dirty="0">
                <a:solidFill>
                  <a:srgbClr val="6B7280"/>
                </a:solidFill>
                <a:latin typeface="Consolas"/>
              </a:rPr>
              <a:t>LIVE</a:t>
            </a:r>
            <a:r>
              <a:rPr sz="900" b="0" dirty="0">
                <a:solidFill>
                  <a:srgbClr val="A4ABB8"/>
                </a:solidFill>
                <a:latin typeface="Arial"/>
              </a:rPr>
              <a:t>   FaceTime +1 628 278 8831 during the demo slot</a:t>
            </a:r>
            <a:endParaRPr lang="en-US" sz="900" b="0" dirty="0">
              <a:solidFill>
                <a:srgbClr val="A4ABB8"/>
              </a:solidFill>
              <a:latin typeface="Arial"/>
            </a:endParaRPr>
          </a:p>
          <a:p>
            <a:pPr>
              <a:spcAft>
                <a:spcPts val="300"/>
              </a:spcAft>
            </a:pPr>
            <a:r>
              <a:rPr lang="en-US" sz="900" dirty="0" err="1">
                <a:solidFill>
                  <a:srgbClr val="A4ABB8"/>
                </a:solidFill>
              </a:rPr>
              <a:t>Linkedin</a:t>
            </a:r>
            <a:r>
              <a:rPr lang="en-US" sz="900" dirty="0">
                <a:solidFill>
                  <a:srgbClr val="A4ABB8"/>
                </a:solidFill>
              </a:rPr>
              <a:t> post: </a:t>
            </a:r>
            <a:r>
              <a:rPr lang="en-US" sz="800" dirty="0">
                <a:solidFill>
                  <a:srgbClr val="A4ABB8"/>
                </a:solidFill>
                <a:hlinkClick r:id="rId6"/>
              </a:rPr>
              <a:t>https://www.linkedin.com/feed/update/urn:li:activity:7519509933067747328/</a:t>
            </a:r>
            <a:endParaRPr lang="en-US" sz="800" dirty="0">
              <a:solidFill>
                <a:srgbClr val="A4ABB8"/>
              </a:solidFill>
            </a:endParaRPr>
          </a:p>
          <a:p>
            <a:pPr>
              <a:spcAft>
                <a:spcPts val="300"/>
              </a:spcAft>
            </a:pPr>
            <a:r>
              <a:rPr lang="en-US" sz="900" b="0" dirty="0">
                <a:solidFill>
                  <a:srgbClr val="A4ABB8"/>
                </a:solidFill>
                <a:latin typeface="Arial"/>
              </a:rPr>
              <a:t>Demo </a:t>
            </a:r>
            <a:r>
              <a:rPr lang="en-US" sz="900" b="0" err="1">
                <a:solidFill>
                  <a:srgbClr val="A4ABB8"/>
                </a:solidFill>
                <a:latin typeface="Arial"/>
              </a:rPr>
              <a:t>replay</a:t>
            </a:r>
            <a:r>
              <a:rPr lang="en-US" sz="900" b="0">
                <a:solidFill>
                  <a:srgbClr val="A4ABB8"/>
                </a:solidFill>
                <a:latin typeface="Arial"/>
              </a:rPr>
              <a:t>: </a:t>
            </a:r>
            <a:r>
              <a:rPr lang="en-US" sz="900">
                <a:hlinkClick r:id="rId7"/>
              </a:rPr>
              <a:t>LineCheck</a:t>
            </a:r>
            <a:r>
              <a:rPr lang="en-US" sz="900" dirty="0">
                <a:hlinkClick r:id="rId7"/>
              </a:rPr>
              <a:t> Demo Replay</a:t>
            </a:r>
            <a:endParaRPr lang="en-US" sz="900" dirty="0"/>
          </a:p>
          <a:p>
            <a:pPr>
              <a:spcAft>
                <a:spcPts val="300"/>
              </a:spcAft>
            </a:pPr>
            <a:endParaRPr sz="900" b="0" dirty="0">
              <a:solidFill>
                <a:srgbClr val="A4ABB8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0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411480" y="274320"/>
            <a:ext cx="8321040" cy="50292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ECEEF2"/>
                </a:solidFill>
                <a:latin typeface="Arial"/>
              </a:rPr>
              <a:t>LineCheck</a:t>
            </a:r>
            <a:r>
              <a:rPr sz="2200" b="0">
                <a:solidFill>
                  <a:srgbClr val="6B7280"/>
                </a:solidFill>
                <a:latin typeface="Arial"/>
              </a:rPr>
              <a:t>  /  </a:t>
            </a:r>
            <a:r>
              <a:rPr sz="2200" b="0">
                <a:solidFill>
                  <a:srgbClr val="A4ABB8"/>
                </a:solidFill>
                <a:latin typeface="Arial"/>
              </a:rPr>
              <a:t>Why our team</a:t>
            </a:r>
            <a:endParaRPr/>
          </a:p>
        </p:txBody>
      </p:sp>
      <p:sp>
        <p:nvSpPr>
          <p:cNvPr id="78" name="Rounded Rectangle 77"/>
          <p:cNvSpPr/>
          <p:nvPr/>
        </p:nvSpPr>
        <p:spPr>
          <a:xfrm>
            <a:off x="411480" y="914400"/>
            <a:ext cx="2331720" cy="1207008"/>
          </a:xfrm>
          <a:prstGeom prst="roundRect">
            <a:avLst>
              <a:gd name="adj" fmla="val 6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576072" y="1051560"/>
            <a:ext cx="2002536" cy="9784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ECEEF2"/>
                </a:solidFill>
                <a:latin typeface="Arial"/>
              </a:rPr>
              <a:t>Aerospace</a:t>
            </a:r>
          </a:p>
          <a:p>
            <a:pPr algn="l">
              <a:spcAft>
                <a:spcPts val="400"/>
              </a:spcAft>
            </a:pPr>
            <a:r>
              <a:rPr sz="1000" b="0">
                <a:solidFill>
                  <a:srgbClr val="A4ABB8"/>
                </a:solidFill>
                <a:latin typeface="Arial"/>
              </a:rPr>
              <a:t>We speak the domain: ADs, SDRs, return to service, AC 43.13-1B.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2880360" y="914400"/>
            <a:ext cx="2331720" cy="1207008"/>
          </a:xfrm>
          <a:prstGeom prst="roundRect">
            <a:avLst>
              <a:gd name="adj" fmla="val 6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3044952" y="1051560"/>
            <a:ext cx="2002536" cy="9784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ECEEF2"/>
                </a:solidFill>
                <a:latin typeface="Arial"/>
              </a:rPr>
              <a:t>Electronics</a:t>
            </a:r>
          </a:p>
          <a:p>
            <a:pPr algn="l">
              <a:spcAft>
                <a:spcPts val="400"/>
              </a:spcAft>
            </a:pPr>
            <a:r>
              <a:rPr sz="1000" b="0">
                <a:solidFill>
                  <a:srgbClr val="A4ABB8"/>
                </a:solidFill>
                <a:latin typeface="Arial"/>
              </a:rPr>
              <a:t>Wiring, connector and avionics faults are a large share of write-ups.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411480" y="2258568"/>
            <a:ext cx="2331720" cy="1207008"/>
          </a:xfrm>
          <a:prstGeom prst="roundRect">
            <a:avLst>
              <a:gd name="adj" fmla="val 6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576072" y="2395728"/>
            <a:ext cx="2002536" cy="9784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ECEEF2"/>
                </a:solidFill>
                <a:latin typeface="Arial"/>
              </a:rPr>
              <a:t>Systems engineering</a:t>
            </a:r>
          </a:p>
          <a:p>
            <a:pPr algn="l">
              <a:spcAft>
                <a:spcPts val="400"/>
              </a:spcAft>
            </a:pPr>
            <a:r>
              <a:rPr sz="1000" b="0">
                <a:solidFill>
                  <a:srgbClr val="A4ABB8"/>
                </a:solidFill>
                <a:latin typeface="Arial"/>
              </a:rPr>
              <a:t>A hard boundary: LineCheck assists and documents; the human decides and signs.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880360" y="2258568"/>
            <a:ext cx="2331720" cy="1207008"/>
          </a:xfrm>
          <a:prstGeom prst="roundRect">
            <a:avLst>
              <a:gd name="adj" fmla="val 6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3044952" y="2395728"/>
            <a:ext cx="2002536" cy="9784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ECEEF2"/>
                </a:solidFill>
                <a:latin typeface="Arial"/>
              </a:rPr>
              <a:t>Socio-technical</a:t>
            </a:r>
          </a:p>
          <a:p>
            <a:pPr algn="l">
              <a:spcAft>
                <a:spcPts val="400"/>
              </a:spcAft>
            </a:pPr>
            <a:r>
              <a:rPr sz="1000" b="0">
                <a:solidFill>
                  <a:srgbClr val="A4ABB8"/>
                </a:solidFill>
                <a:latin typeface="Arial"/>
              </a:rPr>
              <a:t>Errors come from fatigue and time pressure, so it is hands-free on the phone techs carry.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11480" y="3657600"/>
            <a:ext cx="48006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6B7280"/>
                </a:solidFill>
                <a:latin typeface="Consolas"/>
              </a:rPr>
              <a:t>UNFAIR ADVANTAGE</a:t>
            </a:r>
          </a:p>
          <a:p>
            <a:pPr algn="l">
              <a:spcAft>
                <a:spcPts val="300"/>
              </a:spcAft>
            </a:pPr>
            <a:r>
              <a:rPr sz="1100" b="0">
                <a:solidFill>
                  <a:srgbClr val="ECEEF2"/>
                </a:solidFill>
                <a:latin typeface="Arial"/>
              </a:rPr>
              <a:t>Grounded in peer-reviewed human-factors evidence and real FAA data, and already working end to end on a live FaceTime line.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5440680" y="914400"/>
            <a:ext cx="3291840" cy="3611880"/>
          </a:xfrm>
          <a:prstGeom prst="roundRect">
            <a:avLst>
              <a:gd name="adj" fmla="val 6000"/>
            </a:avLst>
          </a:prstGeom>
          <a:solidFill>
            <a:srgbClr val="14161B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5623560" y="1051560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800" b="0">
                <a:solidFill>
                  <a:srgbClr val="6B7280"/>
                </a:solidFill>
                <a:latin typeface="Consolas"/>
              </a:rPr>
              <a:t>SYSTEM DYNAMICS: THE EXPERIENCE DRAIN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6537960" y="1682496"/>
            <a:ext cx="1097280" cy="438912"/>
          </a:xfrm>
          <a:prstGeom prst="roundRect">
            <a:avLst>
              <a:gd name="adj" fmla="val 25000"/>
            </a:avLst>
          </a:prstGeom>
          <a:solidFill>
            <a:srgbClr val="1A1D24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rIns="36576" rtlCol="0" anchor="ctr"/>
          <a:lstStyle/>
          <a:p>
            <a:pPr algn="ctr"/>
            <a:r>
              <a:rPr sz="850">
                <a:solidFill>
                  <a:srgbClr val="ECEEF2"/>
                </a:solidFill>
                <a:latin typeface="Arial"/>
              </a:rPr>
              <a:t>Senior techs retire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7452360" y="2432304"/>
            <a:ext cx="1097280" cy="438912"/>
          </a:xfrm>
          <a:prstGeom prst="roundRect">
            <a:avLst>
              <a:gd name="adj" fmla="val 25000"/>
            </a:avLst>
          </a:prstGeom>
          <a:solidFill>
            <a:srgbClr val="1A1D24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rIns="36576" rtlCol="0" anchor="ctr"/>
          <a:lstStyle/>
          <a:p>
            <a:pPr algn="ctr"/>
            <a:r>
              <a:rPr sz="850">
                <a:solidFill>
                  <a:srgbClr val="ECEEF2"/>
                </a:solidFill>
                <a:latin typeface="Arial"/>
              </a:rPr>
              <a:t>Less experience per shift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6537960" y="3182112"/>
            <a:ext cx="1097280" cy="438912"/>
          </a:xfrm>
          <a:prstGeom prst="roundRect">
            <a:avLst>
              <a:gd name="adj" fmla="val 25000"/>
            </a:avLst>
          </a:prstGeom>
          <a:solidFill>
            <a:srgbClr val="1A1D24"/>
          </a:solidFill>
          <a:ln w="9525">
            <a:solidFill>
              <a:srgbClr val="FF6B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rIns="36576" rtlCol="0" anchor="ctr"/>
          <a:lstStyle/>
          <a:p>
            <a:pPr algn="ctr"/>
            <a:r>
              <a:rPr sz="850">
                <a:solidFill>
                  <a:srgbClr val="ECEEF2"/>
                </a:solidFill>
                <a:latin typeface="Arial"/>
              </a:rPr>
              <a:t>More errors and rework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5623560" y="2432304"/>
            <a:ext cx="1097280" cy="438912"/>
          </a:xfrm>
          <a:prstGeom prst="roundRect">
            <a:avLst>
              <a:gd name="adj" fmla="val 25000"/>
            </a:avLst>
          </a:prstGeom>
          <a:solidFill>
            <a:srgbClr val="1A1D24"/>
          </a:solidFill>
          <a:ln w="9525">
            <a:solidFill>
              <a:srgbClr val="2A2F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rIns="36576" rtlCol="0" anchor="ctr"/>
          <a:lstStyle/>
          <a:p>
            <a:pPr algn="ctr"/>
            <a:r>
              <a:rPr sz="850">
                <a:solidFill>
                  <a:srgbClr val="ECEEF2"/>
                </a:solidFill>
                <a:latin typeface="Arial"/>
              </a:rPr>
              <a:t>Burnout and attrition</a:t>
            </a:r>
          </a:p>
        </p:txBody>
      </p:sp>
      <p:cxnSp>
        <p:nvCxnSpPr>
          <p:cNvPr id="93" name="Connector 92"/>
          <p:cNvCxnSpPr/>
          <p:nvPr/>
        </p:nvCxnSpPr>
        <p:spPr>
          <a:xfrm>
            <a:off x="7434072" y="2186879"/>
            <a:ext cx="219456" cy="179953"/>
          </a:xfrm>
          <a:prstGeom prst="line">
            <a:avLst/>
          </a:prstGeom>
          <a:ln w="15875">
            <a:solidFill>
              <a:srgbClr val="6B728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 flipH="1">
            <a:off x="7434072" y="2936687"/>
            <a:ext cx="219456" cy="179953"/>
          </a:xfrm>
          <a:prstGeom prst="line">
            <a:avLst/>
          </a:prstGeom>
          <a:ln w="15875">
            <a:solidFill>
              <a:srgbClr val="6B728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 flipH="1" flipV="1">
            <a:off x="6519672" y="2936687"/>
            <a:ext cx="219456" cy="179953"/>
          </a:xfrm>
          <a:prstGeom prst="line">
            <a:avLst/>
          </a:prstGeom>
          <a:ln w="15875">
            <a:solidFill>
              <a:srgbClr val="6B728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 flipV="1">
            <a:off x="6519672" y="2186879"/>
            <a:ext cx="219456" cy="179953"/>
          </a:xfrm>
          <a:prstGeom prst="line">
            <a:avLst/>
          </a:prstGeom>
          <a:ln w="15875">
            <a:solidFill>
              <a:srgbClr val="6B728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6720840" y="2450592"/>
            <a:ext cx="731520" cy="4023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FF6B35"/>
                </a:solidFill>
                <a:latin typeface="Consolas"/>
              </a:rPr>
              <a:t>R1</a:t>
            </a:r>
          </a:p>
          <a:p>
            <a:pPr algn="ctr">
              <a:spcAft>
                <a:spcPts val="0"/>
              </a:spcAft>
            </a:pPr>
            <a:r>
              <a:rPr sz="700" b="0">
                <a:solidFill>
                  <a:srgbClr val="6B7280"/>
                </a:solidFill>
                <a:latin typeface="Consolas"/>
              </a:rPr>
              <a:t>reinforcing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623560" y="3931920"/>
            <a:ext cx="29260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50" b="0">
                <a:solidFill>
                  <a:srgbClr val="A4ABB8"/>
                </a:solidFill>
                <a:latin typeface="Arial"/>
              </a:rPr>
              <a:t>LineCheck cuts the link from less experience to more errors.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405</Words>
  <Application>Microsoft Office PowerPoint</Application>
  <PresentationFormat>On-screen Show (16:9)</PresentationFormat>
  <Paragraphs>55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Consolas</vt:lpstr>
      <vt:lpstr>Simple Light</vt:lpstr>
      <vt:lpstr>LineCheck  /  Who we are</vt:lpstr>
      <vt:lpstr>LineCheck  /  What we are solving</vt:lpstr>
      <vt:lpstr>LineCheck  /  Why our team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Paras Adlakha</cp:lastModifiedBy>
  <cp:revision>6</cp:revision>
  <dcterms:modified xsi:type="dcterms:W3CDTF">2026-10-23T22:21:47Z</dcterms:modified>
  <dc:creator>Paras Adlakha, Harshita Adlakha</dc:creator>
  <dc:title>LineCheck slides</dc:title>
</cp:coreProperties>
</file>